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73" r:id="rId10"/>
    <p:sldId id="272" r:id="rId11"/>
    <p:sldId id="268" r:id="rId12"/>
    <p:sldId id="267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84" r:id="rId32"/>
  </p:sldIdLst>
  <p:sldSz cx="10083800" cy="7556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/>
    <p:restoredTop sz="86410"/>
  </p:normalViewPr>
  <p:slideViewPr>
    <p:cSldViewPr>
      <p:cViewPr varScale="1">
        <p:scale>
          <a:sx n="72" d="100"/>
          <a:sy n="72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520950" y="3442406"/>
            <a:ext cx="6806565" cy="208730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520950" y="5512920"/>
            <a:ext cx="6806565" cy="1511300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63710" y="1293505"/>
            <a:ext cx="2518833" cy="42015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06348" y="4607402"/>
            <a:ext cx="4030133" cy="42352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420159" y="0"/>
            <a:ext cx="672253" cy="7556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304737" y="0"/>
            <a:ext cx="115421" cy="7556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1092412" y="0"/>
            <a:ext cx="200564" cy="7556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258622" y="0"/>
            <a:ext cx="253948" cy="7556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7274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008380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941896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904100" y="0"/>
            <a:ext cx="0" cy="7556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76443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0050558" y="0"/>
            <a:ext cx="0" cy="7556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344507" y="0"/>
            <a:ext cx="84032" cy="7556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72254" y="3778250"/>
            <a:ext cx="1428538" cy="1427339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444233" y="5362440"/>
            <a:ext cx="707348" cy="70675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203219" y="6060882"/>
            <a:ext cx="151257" cy="15113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835252" y="6377686"/>
            <a:ext cx="302514" cy="3022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2100792" y="4953706"/>
            <a:ext cx="403352" cy="40301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461781" y="5430699"/>
            <a:ext cx="672253" cy="57023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755" y="302612"/>
            <a:ext cx="1848697" cy="6447514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190" y="302611"/>
            <a:ext cx="6638502" cy="644751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504190" y="1763183"/>
            <a:ext cx="8235103" cy="537015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0950" y="3190522"/>
            <a:ext cx="6806565" cy="2262752"/>
          </a:xfrm>
        </p:spPr>
        <p:txBody>
          <a:bodyPr/>
          <a:lstStyle>
            <a:lvl1pPr algn="l">
              <a:buNone/>
              <a:defRPr sz="33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20950" y="5520443"/>
            <a:ext cx="6806565" cy="1511300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62205" y="1289466"/>
            <a:ext cx="2518833" cy="42015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06555" y="4604249"/>
            <a:ext cx="4030133" cy="42352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420159" y="0"/>
            <a:ext cx="672253" cy="7556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04737" y="0"/>
            <a:ext cx="115421" cy="7556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092412" y="0"/>
            <a:ext cx="200564" cy="7556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258622" y="0"/>
            <a:ext cx="253948" cy="7556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7274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008380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941896" y="0"/>
            <a:ext cx="0" cy="7556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904100" y="0"/>
            <a:ext cx="0" cy="7556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176443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344507" y="0"/>
            <a:ext cx="84032" cy="7556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72254" y="3778250"/>
            <a:ext cx="1428538" cy="1427339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460854" y="5362440"/>
            <a:ext cx="707348" cy="70675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203219" y="6060882"/>
            <a:ext cx="151257" cy="15113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835252" y="6381044"/>
            <a:ext cx="302514" cy="3022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2072164" y="4936173"/>
            <a:ext cx="403352" cy="40301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0033010" y="0"/>
            <a:ext cx="0" cy="7556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478402" y="5430699"/>
            <a:ext cx="672253" cy="57023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504190" y="1763183"/>
            <a:ext cx="4033520" cy="5037667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709135" y="1763183"/>
            <a:ext cx="4033520" cy="5037667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190" y="300860"/>
            <a:ext cx="8319135" cy="1259417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04190" y="2602794"/>
            <a:ext cx="4033520" cy="4282017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21317" y="2602794"/>
            <a:ext cx="4033520" cy="4282017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504190" y="1729599"/>
            <a:ext cx="4033520" cy="7254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789805" y="1729599"/>
            <a:ext cx="4033520" cy="7254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9663642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721322" y="3526155"/>
            <a:ext cx="6951980" cy="504190"/>
          </a:xfrm>
        </p:spPr>
        <p:txBody>
          <a:bodyPr anchor="b"/>
          <a:lstStyle>
            <a:lvl1pPr algn="l">
              <a:buNone/>
              <a:defRPr sz="22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512431" y="302260"/>
            <a:ext cx="1683995" cy="5491057"/>
          </a:xfrm>
        </p:spPr>
        <p:txBody>
          <a:bodyPr/>
          <a:lstStyle>
            <a:lvl1pPr marL="0" indent="0">
              <a:spcBef>
                <a:spcPts val="441"/>
              </a:spcBef>
              <a:spcAft>
                <a:spcPts val="1102"/>
              </a:spcAft>
              <a:buNone/>
              <a:defRPr sz="13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890597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828726" y="0"/>
            <a:ext cx="0" cy="7556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9915737" y="0"/>
            <a:ext cx="0" cy="7556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9747673" y="0"/>
            <a:ext cx="336127" cy="7556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9831705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994750" y="6297083"/>
            <a:ext cx="605028" cy="604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36127" y="302260"/>
            <a:ext cx="6218343" cy="6972131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9663642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994750" y="6297083"/>
            <a:ext cx="605028" cy="604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697373" y="3526155"/>
            <a:ext cx="6951980" cy="504190"/>
          </a:xfrm>
        </p:spPr>
        <p:txBody>
          <a:bodyPr anchor="b"/>
          <a:lstStyle>
            <a:lvl1pPr algn="l">
              <a:buNone/>
              <a:defRPr sz="22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806565" cy="7556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5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61172" y="291765"/>
            <a:ext cx="1680633" cy="5460831"/>
          </a:xfrm>
        </p:spPr>
        <p:txBody>
          <a:bodyPr rot="0" spcFirstLastPara="0" vertOverflow="overflow" horzOverflow="overflow" vert="horz" wrap="square" lIns="100794" tIns="50397" rIns="100794" bIns="50397" numCol="1" spcCol="302383" rtlCol="0" fromWordArt="0" anchor="t" anchorCtr="0" forceAA="0" compatLnSpc="1">
            <a:normAutofit/>
          </a:bodyPr>
          <a:lstStyle>
            <a:lvl1pPr marL="0" indent="0">
              <a:spcBef>
                <a:spcPts val="110"/>
              </a:spcBef>
              <a:spcAft>
                <a:spcPts val="441"/>
              </a:spcAft>
              <a:buFontTx/>
              <a:buNone/>
              <a:defRPr sz="13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9915737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747673" y="0"/>
            <a:ext cx="336127" cy="7556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9831705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890597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828726" y="0"/>
            <a:ext cx="0" cy="7556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9663642" y="0"/>
            <a:ext cx="0" cy="7556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504190" y="302610"/>
            <a:ext cx="8235103" cy="1259417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504190" y="1763183"/>
            <a:ext cx="8235103" cy="5370153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8370486" y="1191862"/>
            <a:ext cx="2216573" cy="423520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7710103" y="4117715"/>
            <a:ext cx="3526367" cy="403352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84032" y="0"/>
            <a:ext cx="0" cy="7556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9915737" y="0"/>
            <a:ext cx="0" cy="7556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9747673" y="0"/>
            <a:ext cx="336127" cy="7556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9831705" y="0"/>
            <a:ext cx="0" cy="7556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994750" y="6297083"/>
            <a:ext cx="605028" cy="604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964498" y="6318074"/>
            <a:ext cx="672253" cy="574294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ts val="661"/>
        </a:spcBef>
        <a:buClr>
          <a:schemeClr val="accent1"/>
        </a:buClr>
        <a:buSzPct val="70000"/>
        <a:buFont typeface="Wingdings"/>
        <a:buChar char="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302383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0158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01589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01589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17475" indent="-20158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5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9858" indent="-201589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5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822241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slide" Target="slide14.xml"/><Relationship Id="rId2" Type="http://schemas.openxmlformats.org/officeDocument/2006/relationships/audio" Target="../media/audio1.wav"/><Relationship Id="rId16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5.xml"/><Relationship Id="rId5" Type="http://schemas.openxmlformats.org/officeDocument/2006/relationships/slide" Target="slide11.xml"/><Relationship Id="rId15" Type="http://schemas.openxmlformats.org/officeDocument/2006/relationships/slide" Target="slide6.xml"/><Relationship Id="rId10" Type="http://schemas.openxmlformats.org/officeDocument/2006/relationships/slide" Target="slide16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Trilion" TargetMode="External"/><Relationship Id="rId13" Type="http://schemas.openxmlformats.org/officeDocument/2006/relationships/hyperlink" Target="https://cs.wikipedia.org/wiki/Miliarda" TargetMode="External"/><Relationship Id="rId18" Type="http://schemas.openxmlformats.org/officeDocument/2006/relationships/hyperlink" Target="https://cs.wikipedia.org/wiki/Hekto" TargetMode="External"/><Relationship Id="rId3" Type="http://schemas.openxmlformats.org/officeDocument/2006/relationships/hyperlink" Target="https://cs.wikipedia.org/wiki/Yotta" TargetMode="External"/><Relationship Id="rId21" Type="http://schemas.openxmlformats.org/officeDocument/2006/relationships/hyperlink" Target="https://cs.wikipedia.org/wiki/10_(%C4%8D%C3%ADslo)" TargetMode="External"/><Relationship Id="rId7" Type="http://schemas.openxmlformats.org/officeDocument/2006/relationships/hyperlink" Target="https://cs.wikipedia.org/wiki/Exa" TargetMode="External"/><Relationship Id="rId12" Type="http://schemas.openxmlformats.org/officeDocument/2006/relationships/hyperlink" Target="https://cs.wikipedia.org/wiki/Giga" TargetMode="External"/><Relationship Id="rId17" Type="http://schemas.openxmlformats.org/officeDocument/2006/relationships/hyperlink" Target="https://cs.wikipedia.org/wiki/1000_(%C4%8D%C3%ADslo)" TargetMode="External"/><Relationship Id="rId2" Type="http://schemas.openxmlformats.org/officeDocument/2006/relationships/slide" Target="slide2.xml"/><Relationship Id="rId16" Type="http://schemas.openxmlformats.org/officeDocument/2006/relationships/hyperlink" Target="https://cs.wikipedia.org/wiki/Kilo" TargetMode="External"/><Relationship Id="rId20" Type="http://schemas.openxmlformats.org/officeDocument/2006/relationships/hyperlink" Target="https://cs.wikipedia.org/wiki/De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Triliarda" TargetMode="External"/><Relationship Id="rId11" Type="http://schemas.openxmlformats.org/officeDocument/2006/relationships/hyperlink" Target="https://cs.wikipedia.org/wiki/Bilion" TargetMode="External"/><Relationship Id="rId5" Type="http://schemas.openxmlformats.org/officeDocument/2006/relationships/hyperlink" Target="https://cs.wikipedia.org/wiki/Zetta" TargetMode="External"/><Relationship Id="rId15" Type="http://schemas.openxmlformats.org/officeDocument/2006/relationships/hyperlink" Target="https://cs.wikipedia.org/wiki/Milion" TargetMode="External"/><Relationship Id="rId10" Type="http://schemas.openxmlformats.org/officeDocument/2006/relationships/hyperlink" Target="https://cs.wikipedia.org/wiki/Biliarda" TargetMode="External"/><Relationship Id="rId19" Type="http://schemas.openxmlformats.org/officeDocument/2006/relationships/hyperlink" Target="https://cs.wikipedia.org/wiki/100_(%C4%8D%C3%ADslo)" TargetMode="External"/><Relationship Id="rId4" Type="http://schemas.openxmlformats.org/officeDocument/2006/relationships/hyperlink" Target="https://cs.wikipedia.org/wiki/Kvadrilion" TargetMode="External"/><Relationship Id="rId9" Type="http://schemas.openxmlformats.org/officeDocument/2006/relationships/hyperlink" Target="https://cs.wikipedia.org/wiki/Peta" TargetMode="External"/><Relationship Id="rId14" Type="http://schemas.openxmlformats.org/officeDocument/2006/relationships/hyperlink" Target="https://cs.wikipedia.org/wiki/Mega" TargetMode="External"/><Relationship Id="rId22" Type="http://schemas.openxmlformats.org/officeDocument/2006/relationships/hyperlink" Target="https://cs.wikipedia.org/wiki/1_(%C4%8D%C3%ADslo)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téma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8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Periferie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50900" y="2025650"/>
            <a:ext cx="8235103" cy="1143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dirty="0" smtClean="0"/>
              <a:t>Doplňte ke každé skupině periferií alespoň 4 zástupce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84604" y="3232030"/>
            <a:ext cx="265229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Vstupní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75000" y="3232030"/>
            <a:ext cx="2514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Výstupní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27700" y="3232030"/>
            <a:ext cx="36576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Vstupně-výstupní</a:t>
            </a:r>
            <a:endParaRPr lang="cs-CZ" sz="3200" dirty="0"/>
          </a:p>
        </p:txBody>
      </p:sp>
      <p:sp>
        <p:nvSpPr>
          <p:cNvPr id="8" name="Veselý obličej 7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7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600" dirty="0"/>
              <a:t>Média a záznam dat</a:t>
            </a:r>
            <a:br>
              <a:rPr lang="cs-CZ" sz="3600" dirty="0"/>
            </a:br>
            <a:r>
              <a:rPr lang="cs-CZ" dirty="0" smtClean="0"/>
              <a:t>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3092450"/>
            <a:ext cx="8235103" cy="1828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dirty="0" smtClean="0"/>
              <a:t>Jakou kapacitu májí současné HDD?</a:t>
            </a:r>
          </a:p>
          <a:p>
            <a:pPr marL="0" indent="0" algn="ctr">
              <a:buNone/>
            </a:pPr>
            <a:r>
              <a:rPr lang="cs-CZ" sz="4000" dirty="0" smtClean="0"/>
              <a:t>Jaký je rozdíl mezi klasickým pevným diskem a SSD?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Veselý obličej 4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6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600" dirty="0"/>
              <a:t>Média a záznam dat</a:t>
            </a:r>
            <a:br>
              <a:rPr lang="cs-CZ" sz="3600" dirty="0"/>
            </a:br>
            <a:r>
              <a:rPr lang="cs-CZ" dirty="0" smtClean="0"/>
              <a:t>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2101850"/>
            <a:ext cx="8235103" cy="4114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4000" dirty="0" smtClean="0"/>
              <a:t>Přiřaďte obvyklé kapacity těchto médií?</a:t>
            </a:r>
          </a:p>
          <a:p>
            <a:r>
              <a:rPr lang="cs-CZ" sz="4000" dirty="0"/>
              <a:t>Blue-</a:t>
            </a:r>
            <a:r>
              <a:rPr lang="cs-CZ" sz="4000" dirty="0" err="1"/>
              <a:t>Ray</a:t>
            </a:r>
            <a:endParaRPr lang="cs-CZ" sz="4000" dirty="0"/>
          </a:p>
          <a:p>
            <a:r>
              <a:rPr lang="cs-CZ" sz="4000" dirty="0" smtClean="0"/>
              <a:t>USB </a:t>
            </a:r>
            <a:r>
              <a:rPr lang="cs-CZ" sz="4000" dirty="0" err="1" smtClean="0"/>
              <a:t>Flash</a:t>
            </a:r>
            <a:r>
              <a:rPr lang="cs-CZ" sz="4000" dirty="0" smtClean="0"/>
              <a:t> disk </a:t>
            </a:r>
          </a:p>
          <a:p>
            <a:r>
              <a:rPr lang="cs-CZ" sz="4000" dirty="0" smtClean="0"/>
              <a:t>HDD</a:t>
            </a:r>
            <a:endParaRPr lang="cs-CZ" sz="4000" dirty="0"/>
          </a:p>
          <a:p>
            <a:r>
              <a:rPr lang="cs-CZ" sz="4000" dirty="0" smtClean="0"/>
              <a:t>Disketa</a:t>
            </a:r>
          </a:p>
          <a:p>
            <a:r>
              <a:rPr lang="cs-CZ" sz="4000" dirty="0" smtClean="0"/>
              <a:t>CD</a:t>
            </a:r>
          </a:p>
          <a:p>
            <a:r>
              <a:rPr lang="cs-CZ" sz="4000" dirty="0" smtClean="0"/>
              <a:t>DVD</a:t>
            </a:r>
          </a:p>
          <a:p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Veselý obličej 4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7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600" dirty="0"/>
              <a:t>Média a záznam dat</a:t>
            </a:r>
            <a:br>
              <a:rPr lang="cs-CZ" sz="3600" dirty="0"/>
            </a:br>
            <a:r>
              <a:rPr lang="cs-CZ" dirty="0" smtClean="0"/>
              <a:t>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3016250"/>
            <a:ext cx="8235103" cy="167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Jaká jsou </a:t>
            </a:r>
            <a:r>
              <a:rPr lang="cs-CZ" sz="4000" dirty="0" err="1" smtClean="0"/>
              <a:t>zapisovatelná</a:t>
            </a:r>
            <a:r>
              <a:rPr lang="cs-CZ" sz="4000" dirty="0" smtClean="0"/>
              <a:t> a přepisovatelná DVD.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Veselý obličej 4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600" dirty="0"/>
              <a:t>Média a záznam dat</a:t>
            </a:r>
            <a:br>
              <a:rPr lang="cs-CZ" sz="3600" dirty="0"/>
            </a:br>
            <a:r>
              <a:rPr lang="cs-CZ" dirty="0" smtClean="0"/>
              <a:t>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3549650"/>
            <a:ext cx="8235103" cy="11430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cs-CZ" sz="4000" dirty="0" smtClean="0"/>
              <a:t>Kolik stránek (knih) prostého textu se vejde na pevný disk o kapacitě 1TB.</a:t>
            </a:r>
          </a:p>
          <a:p>
            <a:pPr marL="0" indent="0" algn="ctr">
              <a:buNone/>
            </a:pPr>
            <a:r>
              <a:rPr lang="cs-CZ" sz="4000" dirty="0" smtClean="0"/>
              <a:t>V počtech kusů a ve výšce sloupce knih ostavených na sebe.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Veselý obličej 4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Ostatní</a:t>
            </a:r>
            <a:br>
              <a:rPr lang="cs-CZ" dirty="0" smtClean="0"/>
            </a:br>
            <a:r>
              <a:rPr lang="cs-CZ" dirty="0" smtClean="0"/>
              <a:t>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3549650"/>
            <a:ext cx="8235103" cy="1143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dirty="0" smtClean="0"/>
              <a:t>Vyjmenujte tři komponenty, které jsou v PC největšími zdroji tepla?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Ostatní</a:t>
            </a:r>
            <a:br>
              <a:rPr lang="cs-CZ" dirty="0" smtClean="0"/>
            </a:br>
            <a:r>
              <a:rPr lang="cs-CZ" dirty="0" smtClean="0"/>
              <a:t>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3549650"/>
            <a:ext cx="8235103" cy="1143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dirty="0" smtClean="0"/>
              <a:t>Vyjmenujte alespoň 4 alternativní zařízení k počítačové myši?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4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Ostatní</a:t>
            </a:r>
            <a:br>
              <a:rPr lang="cs-CZ" dirty="0" smtClean="0"/>
            </a:br>
            <a:r>
              <a:rPr lang="cs-CZ" dirty="0" smtClean="0"/>
              <a:t>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1720850"/>
            <a:ext cx="8235103" cy="1143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dirty="0" smtClean="0"/>
              <a:t>Která rozhraní a porty jsou                          na obrázcích?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7" y="2844800"/>
            <a:ext cx="2028825" cy="186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7" y="5359400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3210683"/>
            <a:ext cx="2819400" cy="113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5187950"/>
            <a:ext cx="33528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0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Ostatní</a:t>
            </a:r>
            <a:br>
              <a:rPr lang="cs-CZ" dirty="0" smtClean="0"/>
            </a:br>
            <a:r>
              <a:rPr lang="cs-CZ" dirty="0" smtClean="0"/>
              <a:t>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3549650"/>
            <a:ext cx="8235103" cy="1143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dirty="0"/>
              <a:t>Co znamená, že grafická karta má funkci VIVO?</a:t>
            </a:r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Doprava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1000</a:t>
            </a:r>
            <a:endParaRPr lang="cs-CZ" sz="3600" dirty="0"/>
          </a:p>
        </p:txBody>
      </p:sp>
      <p:sp>
        <p:nvSpPr>
          <p:cNvPr id="6" name="Zahnutá šipka doleva 5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60499" y="3168650"/>
            <a:ext cx="685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	Dělení vodní dopravy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60499" y="4464050"/>
            <a:ext cx="617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Říční a námořní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9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65100" y="501650"/>
            <a:ext cx="23400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 dirty="0" smtClean="0"/>
              <a:t>Doprava</a:t>
            </a:r>
            <a:endParaRPr lang="cs-CZ" sz="2500" dirty="0"/>
          </a:p>
        </p:txBody>
      </p:sp>
      <p:sp>
        <p:nvSpPr>
          <p:cNvPr id="5" name="Zaoblený obdélník 4"/>
          <p:cNvSpPr/>
          <p:nvPr/>
        </p:nvSpPr>
        <p:spPr>
          <a:xfrm>
            <a:off x="2625700" y="501650"/>
            <a:ext cx="2340000" cy="1219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 dirty="0" smtClean="0"/>
              <a:t>Přeprava</a:t>
            </a:r>
            <a:endParaRPr lang="cs-CZ" sz="2500" dirty="0"/>
          </a:p>
        </p:txBody>
      </p:sp>
      <p:sp>
        <p:nvSpPr>
          <p:cNvPr id="6" name="Zaoblený obdélník 5"/>
          <p:cNvSpPr/>
          <p:nvPr/>
        </p:nvSpPr>
        <p:spPr>
          <a:xfrm>
            <a:off x="5064100" y="501650"/>
            <a:ext cx="23400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 dirty="0" smtClean="0"/>
              <a:t>Téma 3.</a:t>
            </a:r>
            <a:endParaRPr lang="cs-CZ" sz="2500" dirty="0"/>
          </a:p>
        </p:txBody>
      </p:sp>
      <p:sp>
        <p:nvSpPr>
          <p:cNvPr id="7" name="Zaoblený obdélník 6"/>
          <p:cNvSpPr/>
          <p:nvPr/>
        </p:nvSpPr>
        <p:spPr>
          <a:xfrm>
            <a:off x="7502500" y="501650"/>
            <a:ext cx="23400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500" dirty="0" smtClean="0"/>
              <a:t>Ostatní</a:t>
            </a:r>
            <a:endParaRPr lang="cs-CZ" sz="2500" dirty="0"/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165100" y="1873250"/>
            <a:ext cx="23400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1000</a:t>
            </a:r>
            <a:endParaRPr lang="cs-CZ" sz="3500" dirty="0"/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2625700" y="1873250"/>
            <a:ext cx="2340000" cy="1219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1000</a:t>
            </a:r>
            <a:endParaRPr lang="cs-CZ" sz="3500" dirty="0"/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5064100" y="1873250"/>
            <a:ext cx="23400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1000</a:t>
            </a:r>
            <a:endParaRPr lang="cs-CZ" sz="3500" dirty="0"/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7502500" y="1873250"/>
            <a:ext cx="23400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1000</a:t>
            </a:r>
            <a:endParaRPr lang="cs-CZ" sz="3500" dirty="0"/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165100" y="3249386"/>
            <a:ext cx="23400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2000</a:t>
            </a:r>
            <a:endParaRPr lang="cs-CZ" sz="3500" dirty="0"/>
          </a:p>
        </p:txBody>
      </p:sp>
      <p:sp>
        <p:nvSpPr>
          <p:cNvPr id="13" name="Zaoblený obdélník 12">
            <a:hlinkClick r:id="rId8" action="ppaction://hlinksldjump"/>
          </p:cNvPr>
          <p:cNvSpPr/>
          <p:nvPr/>
        </p:nvSpPr>
        <p:spPr>
          <a:xfrm>
            <a:off x="2625700" y="3249386"/>
            <a:ext cx="2340000" cy="1219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2000</a:t>
            </a:r>
            <a:endParaRPr lang="cs-CZ" sz="3500" dirty="0"/>
          </a:p>
        </p:txBody>
      </p:sp>
      <p:sp>
        <p:nvSpPr>
          <p:cNvPr id="14" name="Zaoblený obdélník 13">
            <a:hlinkClick r:id="rId9" action="ppaction://hlinksldjump"/>
          </p:cNvPr>
          <p:cNvSpPr/>
          <p:nvPr/>
        </p:nvSpPr>
        <p:spPr>
          <a:xfrm>
            <a:off x="5064100" y="3249386"/>
            <a:ext cx="23400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2000</a:t>
            </a:r>
            <a:endParaRPr lang="cs-CZ" sz="3500" dirty="0"/>
          </a:p>
        </p:txBody>
      </p:sp>
      <p:sp>
        <p:nvSpPr>
          <p:cNvPr id="15" name="Zaoblený obdélník 14">
            <a:hlinkClick r:id="rId10" action="ppaction://hlinksldjump"/>
          </p:cNvPr>
          <p:cNvSpPr/>
          <p:nvPr/>
        </p:nvSpPr>
        <p:spPr>
          <a:xfrm>
            <a:off x="7502500" y="3249386"/>
            <a:ext cx="23400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2000</a:t>
            </a:r>
            <a:endParaRPr lang="cs-CZ" sz="3500" dirty="0"/>
          </a:p>
        </p:txBody>
      </p:sp>
      <p:sp>
        <p:nvSpPr>
          <p:cNvPr id="16" name="Zaoblený obdélník 15">
            <a:hlinkClick r:id="rId11" action="ppaction://hlinksldjump"/>
          </p:cNvPr>
          <p:cNvSpPr/>
          <p:nvPr/>
        </p:nvSpPr>
        <p:spPr>
          <a:xfrm>
            <a:off x="165100" y="4620986"/>
            <a:ext cx="23400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3000</a:t>
            </a:r>
            <a:endParaRPr lang="cs-CZ" sz="3500" dirty="0"/>
          </a:p>
        </p:txBody>
      </p:sp>
      <p:sp>
        <p:nvSpPr>
          <p:cNvPr id="17" name="Zaoblený obdélník 16">
            <a:hlinkClick r:id="rId12" action="ppaction://hlinksldjump"/>
          </p:cNvPr>
          <p:cNvSpPr/>
          <p:nvPr/>
        </p:nvSpPr>
        <p:spPr>
          <a:xfrm>
            <a:off x="2625700" y="4620986"/>
            <a:ext cx="2340000" cy="1219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3000</a:t>
            </a:r>
            <a:endParaRPr lang="cs-CZ" sz="3500" dirty="0"/>
          </a:p>
        </p:txBody>
      </p:sp>
      <p:sp>
        <p:nvSpPr>
          <p:cNvPr id="18" name="Zaoblený obdélník 17">
            <a:hlinkClick r:id="rId13" action="ppaction://hlinksldjump"/>
          </p:cNvPr>
          <p:cNvSpPr/>
          <p:nvPr/>
        </p:nvSpPr>
        <p:spPr>
          <a:xfrm>
            <a:off x="5064100" y="4620986"/>
            <a:ext cx="23400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3000</a:t>
            </a:r>
            <a:endParaRPr lang="cs-CZ" sz="3500" dirty="0"/>
          </a:p>
        </p:txBody>
      </p:sp>
      <p:sp>
        <p:nvSpPr>
          <p:cNvPr id="19" name="Zaoblený obdélník 18">
            <a:hlinkClick r:id="rId14" action="ppaction://hlinksldjump"/>
          </p:cNvPr>
          <p:cNvSpPr/>
          <p:nvPr/>
        </p:nvSpPr>
        <p:spPr>
          <a:xfrm>
            <a:off x="7502500" y="4620986"/>
            <a:ext cx="23400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3000</a:t>
            </a:r>
            <a:endParaRPr lang="cs-CZ" sz="3500" dirty="0"/>
          </a:p>
        </p:txBody>
      </p:sp>
      <p:sp>
        <p:nvSpPr>
          <p:cNvPr id="20" name="Zaoblený obdélník 19">
            <a:hlinkClick r:id="rId15" action="ppaction://hlinksldjump"/>
          </p:cNvPr>
          <p:cNvSpPr/>
          <p:nvPr/>
        </p:nvSpPr>
        <p:spPr>
          <a:xfrm>
            <a:off x="165100" y="5988050"/>
            <a:ext cx="23400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4000</a:t>
            </a:r>
            <a:endParaRPr lang="cs-CZ" sz="3500" dirty="0"/>
          </a:p>
        </p:txBody>
      </p:sp>
      <p:sp>
        <p:nvSpPr>
          <p:cNvPr id="21" name="Zaoblený obdélník 20">
            <a:hlinkClick r:id="rId16" action="ppaction://hlinksldjump"/>
          </p:cNvPr>
          <p:cNvSpPr/>
          <p:nvPr/>
        </p:nvSpPr>
        <p:spPr>
          <a:xfrm>
            <a:off x="2625700" y="5988050"/>
            <a:ext cx="2340000" cy="1219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4000</a:t>
            </a:r>
            <a:endParaRPr lang="cs-CZ" sz="3500" dirty="0"/>
          </a:p>
        </p:txBody>
      </p:sp>
      <p:sp>
        <p:nvSpPr>
          <p:cNvPr id="22" name="Zaoblený obdélník 21">
            <a:hlinkClick r:id="rId17" action="ppaction://hlinksldjump"/>
          </p:cNvPr>
          <p:cNvSpPr/>
          <p:nvPr/>
        </p:nvSpPr>
        <p:spPr>
          <a:xfrm>
            <a:off x="5064100" y="5988050"/>
            <a:ext cx="23400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4000</a:t>
            </a:r>
            <a:endParaRPr lang="cs-CZ" sz="3500" dirty="0"/>
          </a:p>
        </p:txBody>
      </p:sp>
      <p:sp>
        <p:nvSpPr>
          <p:cNvPr id="23" name="Zaoblený obdélník 22">
            <a:hlinkClick r:id="rId18" action="ppaction://hlinksldjump"/>
          </p:cNvPr>
          <p:cNvSpPr/>
          <p:nvPr/>
        </p:nvSpPr>
        <p:spPr>
          <a:xfrm>
            <a:off x="7502500" y="5988050"/>
            <a:ext cx="23400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500" dirty="0" smtClean="0"/>
              <a:t>4000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422758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200" dirty="0" smtClean="0"/>
              <a:t>Doprava</a:t>
            </a:r>
            <a:br>
              <a:rPr lang="cs-CZ" sz="3200" dirty="0" smtClean="0"/>
            </a:br>
            <a:r>
              <a:rPr lang="cs-CZ" sz="3200" dirty="0" smtClean="0"/>
              <a:t>2000</a:t>
            </a:r>
            <a:endParaRPr lang="cs-CZ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4349" y="2940050"/>
            <a:ext cx="785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Vyjmenuj </a:t>
            </a:r>
            <a:r>
              <a:rPr lang="cs-CZ" dirty="0"/>
              <a:t>všechny typy dopravy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9500" y="385445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Silniční</a:t>
            </a:r>
            <a:r>
              <a:rPr lang="cs-CZ" dirty="0"/>
              <a:t>, železniční, letecká, lodní (říční/námořní), potrubní, 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0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200" dirty="0"/>
              <a:t>Hardware Software</a:t>
            </a:r>
            <a:br>
              <a:rPr lang="cs-CZ" sz="3200" dirty="0"/>
            </a:br>
            <a:r>
              <a:rPr lang="cs-CZ" sz="3200" dirty="0" smtClean="0"/>
              <a:t>3000</a:t>
            </a:r>
            <a:endParaRPr lang="cs-CZ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" name="obrázek 1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551" y="194945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ásobení 2"/>
          <p:cNvSpPr/>
          <p:nvPr/>
        </p:nvSpPr>
        <p:spPr>
          <a:xfrm>
            <a:off x="902125" y="4034306"/>
            <a:ext cx="381000" cy="43104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ásobení 6"/>
          <p:cNvSpPr/>
          <p:nvPr/>
        </p:nvSpPr>
        <p:spPr>
          <a:xfrm>
            <a:off x="868219" y="4721334"/>
            <a:ext cx="419101" cy="48887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ásobení 7"/>
          <p:cNvSpPr/>
          <p:nvPr/>
        </p:nvSpPr>
        <p:spPr>
          <a:xfrm>
            <a:off x="850901" y="5057995"/>
            <a:ext cx="457200" cy="4664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200" dirty="0"/>
              <a:t>Hardware Software</a:t>
            </a:r>
            <a:br>
              <a:rPr lang="cs-CZ" sz="3200" dirty="0"/>
            </a:br>
            <a:r>
              <a:rPr lang="cs-CZ" sz="3200" dirty="0" smtClean="0"/>
              <a:t>4000</a:t>
            </a:r>
            <a:endParaRPr lang="cs-CZ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08100" y="2863850"/>
            <a:ext cx="2057400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Aplikace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90320" y="4387850"/>
            <a:ext cx="2057400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Data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965700" y="2615664"/>
            <a:ext cx="4800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Kreslící program malování</a:t>
            </a:r>
          </a:p>
          <a:p>
            <a:r>
              <a:rPr lang="cs-CZ" sz="2400" dirty="0" smtClean="0"/>
              <a:t>Textový soubor</a:t>
            </a:r>
          </a:p>
          <a:p>
            <a:r>
              <a:rPr lang="cs-CZ" sz="2400" dirty="0" smtClean="0"/>
              <a:t>Dokument textového procesoru</a:t>
            </a:r>
          </a:p>
          <a:p>
            <a:r>
              <a:rPr lang="cs-CZ" sz="2400" dirty="0" smtClean="0"/>
              <a:t>Program kalkulačka</a:t>
            </a:r>
          </a:p>
          <a:p>
            <a:r>
              <a:rPr lang="cs-CZ" sz="2400" dirty="0" smtClean="0"/>
              <a:t>Obrázek BMP</a:t>
            </a:r>
          </a:p>
          <a:p>
            <a:r>
              <a:rPr lang="cs-CZ" sz="2400" dirty="0" smtClean="0"/>
              <a:t>Stránka internetu</a:t>
            </a:r>
          </a:p>
          <a:p>
            <a:r>
              <a:rPr lang="cs-CZ" sz="2400" dirty="0" smtClean="0"/>
              <a:t>Internetový prohlížeč</a:t>
            </a:r>
          </a:p>
          <a:p>
            <a:r>
              <a:rPr lang="cs-CZ" sz="2400" dirty="0" smtClean="0"/>
              <a:t>CAD objekt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8500" y="1670288"/>
            <a:ext cx="871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Spojte čarou pojmy v pravé části buď s obdélníkem Aplikace nebo Data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 flipH="1">
            <a:off x="3289300" y="2872582"/>
            <a:ext cx="1828800" cy="19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3365500" y="3448626"/>
            <a:ext cx="1922780" cy="544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3213100" y="3473451"/>
            <a:ext cx="1905000" cy="1499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3365500" y="3244850"/>
            <a:ext cx="1600200" cy="1295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H="1">
            <a:off x="3213100" y="3720753"/>
            <a:ext cx="1752600" cy="95948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H="1">
            <a:off x="3195320" y="4334193"/>
            <a:ext cx="1761490" cy="45335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H="1">
            <a:off x="3213099" y="4716591"/>
            <a:ext cx="1828801" cy="2743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H="1" flipV="1">
            <a:off x="3195320" y="4822507"/>
            <a:ext cx="1837690" cy="5769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6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přeprava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74700" y="4235450"/>
            <a:ext cx="8235103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>
                <a:solidFill>
                  <a:schemeClr val="accent1">
                    <a:lumMod val="75000"/>
                  </a:schemeClr>
                </a:solidFill>
              </a:rPr>
              <a:t>Dvoucestné / čtyřcestné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841500" y="2242582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Jaké </a:t>
            </a:r>
            <a:r>
              <a:rPr lang="cs-CZ" dirty="0"/>
              <a:t>znáte druhy palet dle způsobu manipulace? </a:t>
            </a:r>
          </a:p>
        </p:txBody>
      </p:sp>
    </p:spTree>
    <p:extLst>
      <p:ext uri="{BB962C8B-B14F-4D97-AF65-F5344CB8AC3E}">
        <p14:creationId xmlns:p14="http://schemas.microsoft.com/office/powerpoint/2010/main" val="1025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Přeprava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1505876"/>
            <a:ext cx="8235103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/>
              <a:t>2.	Jakou plochu má europaleta? 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60499" y="2708911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0,96m2 </a:t>
            </a:r>
            <a:r>
              <a:rPr lang="cs-CZ" dirty="0"/>
              <a:t>(800 x  1200mm)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15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Periferie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1949450"/>
            <a:ext cx="8235103" cy="1143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4000" dirty="0" smtClean="0"/>
              <a:t>Má-li skener barevnou hloubku                    24 bitů, kolik odstínů dokáže rozeznat?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72551" y="3473450"/>
            <a:ext cx="8186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Skener snímá obrázky v barevném modelu RGB (červená, zelená, modrá), kdy v 24 bitové barevné hloubce je určeno 8 bitů pro každý barevný kanál, tedy (2</a:t>
            </a:r>
            <a:r>
              <a:rPr lang="cs-CZ" sz="2400" baseline="30000" dirty="0" smtClean="0"/>
              <a:t>8</a:t>
            </a:r>
            <a:r>
              <a:rPr lang="cs-CZ" sz="2400" dirty="0" smtClean="0"/>
              <a:t>)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=2</a:t>
            </a:r>
            <a:r>
              <a:rPr lang="cs-CZ" sz="2400" baseline="30000" dirty="0" smtClean="0"/>
              <a:t>24</a:t>
            </a:r>
            <a:r>
              <a:rPr lang="cs-CZ" sz="2400" dirty="0" smtClean="0"/>
              <a:t>=</a:t>
            </a:r>
            <a:r>
              <a:rPr lang="cs-CZ" sz="2400" dirty="0" smtClean="0">
                <a:solidFill>
                  <a:srgbClr val="FF0000"/>
                </a:solidFill>
              </a:rPr>
              <a:t>16 777 216 </a:t>
            </a:r>
            <a:r>
              <a:rPr lang="cs-CZ" sz="2400" dirty="0" smtClean="0"/>
              <a:t>barevných odstínů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82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Periferie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50900" y="2025650"/>
            <a:ext cx="8235103" cy="1143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dirty="0" smtClean="0"/>
              <a:t>Doplňte ke každé skupině periferií alespoň 4 zástupce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84604" y="3232030"/>
            <a:ext cx="2652296" cy="33547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Vstupní</a:t>
            </a:r>
          </a:p>
          <a:p>
            <a:r>
              <a:rPr lang="cs-CZ" sz="2000" dirty="0" smtClean="0"/>
              <a:t>Klávesnice. myš, joystick, touchpad, </a:t>
            </a:r>
            <a:r>
              <a:rPr lang="cs-CZ" sz="2000" dirty="0" err="1" smtClean="0"/>
              <a:t>trackball</a:t>
            </a:r>
            <a:r>
              <a:rPr lang="cs-CZ" sz="2000" dirty="0" smtClean="0"/>
              <a:t>, světelné pero, tablet, </a:t>
            </a:r>
            <a:r>
              <a:rPr lang="cs-CZ" sz="2000" dirty="0" err="1" smtClean="0"/>
              <a:t>gamepad</a:t>
            </a:r>
            <a:r>
              <a:rPr lang="cs-CZ" sz="2000" dirty="0" smtClean="0"/>
              <a:t>, volant, pedály, haptická rukavice, scanner,</a:t>
            </a:r>
          </a:p>
          <a:p>
            <a:r>
              <a:rPr lang="cs-CZ" sz="2000" dirty="0" smtClean="0"/>
              <a:t>web kamera, mikrofon …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75000" y="3232030"/>
            <a:ext cx="2514600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Výstupní</a:t>
            </a:r>
          </a:p>
          <a:p>
            <a:r>
              <a:rPr lang="cs-CZ" sz="2000" dirty="0" smtClean="0"/>
              <a:t>monitor, tiskárna, plotter, 3D tiskárna, reproduktory,</a:t>
            </a:r>
          </a:p>
          <a:p>
            <a:r>
              <a:rPr lang="cs-CZ" sz="2000" dirty="0" smtClean="0"/>
              <a:t>sluchátka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27700" y="3232030"/>
            <a:ext cx="3657600" cy="212365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Vstupně-výstupní</a:t>
            </a:r>
          </a:p>
          <a:p>
            <a:r>
              <a:rPr lang="cs-CZ" sz="2000" dirty="0" smtClean="0"/>
              <a:t>Zvuková karta, HDD, CD/DVD mechanika, FDD, čtečka paměťových karet, multifunkční tiskárny, dotykové obrazovky …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910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600" dirty="0"/>
              <a:t>Média a záznam dat</a:t>
            </a:r>
            <a:br>
              <a:rPr lang="cs-CZ" sz="3600" dirty="0"/>
            </a:br>
            <a:r>
              <a:rPr lang="cs-CZ" dirty="0" smtClean="0"/>
              <a:t>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74700" y="1644650"/>
            <a:ext cx="8235103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dirty="0" smtClean="0"/>
              <a:t>Jakou kapacitu májí současné HDD?</a:t>
            </a:r>
          </a:p>
          <a:p>
            <a:pPr marL="0" indent="0" algn="ctr">
              <a:buNone/>
            </a:pPr>
            <a:r>
              <a:rPr lang="cs-CZ" sz="2400" dirty="0" smtClean="0"/>
              <a:t>Jaký je rozdíl mezi klasickým pevným diskem a SSD?</a:t>
            </a:r>
            <a:endParaRPr lang="cs-CZ" sz="24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72551" y="2772064"/>
            <a:ext cx="8229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Velikosti současných disků se pohybuní od 125GB (SSD) </a:t>
            </a:r>
            <a:r>
              <a:rPr lang="pl-PL" dirty="0"/>
              <a:t>až několik </a:t>
            </a:r>
            <a:r>
              <a:rPr lang="pl-PL" dirty="0" smtClean="0"/>
              <a:t>TB</a:t>
            </a:r>
          </a:p>
          <a:p>
            <a:r>
              <a:rPr lang="pl-PL" dirty="0"/>
              <a:t>Klasický pevný disk je založen na magnetickém principu záznamu dat, </a:t>
            </a: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evný </a:t>
            </a:r>
            <a:r>
              <a:rPr lang="pl-PL" dirty="0"/>
              <a:t>disk je zapouzdřený v hermeticky uzavřeném obalu. Obsahuje záznamovou a čtecí hlavičku. Pouhé </a:t>
            </a:r>
            <a:r>
              <a:rPr lang="pl-PL" dirty="0" smtClean="0"/>
              <a:t>¨smítko by </a:t>
            </a:r>
            <a:r>
              <a:rPr lang="pl-PL" dirty="0"/>
              <a:t>harddisk dokázalo nenávratně zničit.</a:t>
            </a:r>
          </a:p>
          <a:p>
            <a:r>
              <a:rPr lang="pl-PL" dirty="0" smtClean="0"/>
              <a:t>SSD jsou osazeny polovodičovými (flash) paměťovými moduly s dolohodobým záznamem (SRAM nebo DRAM), </a:t>
            </a:r>
            <a:r>
              <a:rPr lang="pl-PL" dirty="0"/>
              <a:t>které jsou mnohem rychlejší, úspornější a odolnější, mají omezenou životnost přepisů buněk a vyšší cenu ke </a:t>
            </a:r>
            <a:r>
              <a:rPr lang="pl-PL" dirty="0" smtClean="0"/>
              <a:t>kapacitě.</a:t>
            </a:r>
            <a:endParaRPr lang="pl-PL" dirty="0"/>
          </a:p>
          <a:p>
            <a:r>
              <a:rPr lang="pl-PL" dirty="0" smtClean="0"/>
              <a:t>Na </a:t>
            </a:r>
            <a:r>
              <a:rPr lang="pl-PL" dirty="0"/>
              <a:t>disku jsou uložena všechna data a programy, se kterými uživatel pracuje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4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600" dirty="0"/>
              <a:t>Média a záznam dat</a:t>
            </a:r>
            <a:br>
              <a:rPr lang="cs-CZ" sz="3600" dirty="0"/>
            </a:br>
            <a:r>
              <a:rPr lang="cs-CZ" dirty="0" smtClean="0"/>
              <a:t>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2101850"/>
            <a:ext cx="8235103" cy="4114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4000" dirty="0" smtClean="0"/>
              <a:t>Přiřaďte obvyklé kapacity těchto médií?</a:t>
            </a:r>
          </a:p>
          <a:p>
            <a:r>
              <a:rPr lang="cs-CZ" sz="2800" dirty="0" smtClean="0"/>
              <a:t>Blue-</a:t>
            </a:r>
            <a:r>
              <a:rPr lang="cs-CZ" sz="2800" dirty="0" err="1" smtClean="0"/>
              <a:t>Ray</a:t>
            </a:r>
            <a:r>
              <a:rPr lang="cs-CZ" sz="2800" dirty="0" smtClean="0"/>
              <a:t> disk – 25 GB jednovrstvý, 50 GB dvouvrstvý, 100 GB oboustranný dvouvrstvý</a:t>
            </a:r>
            <a:endParaRPr lang="cs-CZ" sz="2800" dirty="0"/>
          </a:p>
          <a:p>
            <a:r>
              <a:rPr lang="cs-CZ" sz="2800" dirty="0" smtClean="0"/>
              <a:t>USB </a:t>
            </a:r>
            <a:r>
              <a:rPr lang="cs-CZ" sz="2800" dirty="0" err="1" smtClean="0"/>
              <a:t>Flash</a:t>
            </a:r>
            <a:r>
              <a:rPr lang="cs-CZ" sz="2800" dirty="0" smtClean="0"/>
              <a:t> disk – 4, 8, 32, 64, 128 GB (USB 2.0, USB 3.0,3.1, USB-C)</a:t>
            </a:r>
          </a:p>
          <a:p>
            <a:r>
              <a:rPr lang="cs-CZ" sz="2800" dirty="0" smtClean="0"/>
              <a:t>HDD – 1 až 8 TB</a:t>
            </a:r>
            <a:endParaRPr lang="cs-CZ" sz="2800" dirty="0"/>
          </a:p>
          <a:p>
            <a:r>
              <a:rPr lang="cs-CZ" sz="2800" dirty="0" smtClean="0"/>
              <a:t>Disketa – 1,2 MB 5,25“, 1,44 MB 3,5“</a:t>
            </a:r>
          </a:p>
          <a:p>
            <a:r>
              <a:rPr lang="cs-CZ" sz="2800" dirty="0" smtClean="0"/>
              <a:t>CD – 656 CD ROM, 700 CD R/RW</a:t>
            </a:r>
          </a:p>
          <a:p>
            <a:r>
              <a:rPr lang="cs-CZ" sz="2800" dirty="0" smtClean="0"/>
              <a:t>DVD – 4,7 GB jednovrstvé, 8,5 GB jedna strana dvě vrstvy, 17,1 GB dvě strany dvě vrstvy</a:t>
            </a:r>
          </a:p>
          <a:p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0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600" dirty="0"/>
              <a:t>Média a záznam dat</a:t>
            </a:r>
            <a:br>
              <a:rPr lang="cs-CZ" sz="3600" dirty="0"/>
            </a:br>
            <a:r>
              <a:rPr lang="cs-CZ" dirty="0" smtClean="0"/>
              <a:t>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41378" y="1644650"/>
            <a:ext cx="8235103" cy="167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Jaká jsou </a:t>
            </a:r>
            <a:r>
              <a:rPr lang="cs-CZ" sz="4000" dirty="0" err="1" smtClean="0"/>
              <a:t>zapisovatelná</a:t>
            </a:r>
            <a:r>
              <a:rPr lang="cs-CZ" sz="4000" dirty="0" smtClean="0"/>
              <a:t> a přepisovatelná DVD.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74700" y="3178086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DVD+R/RW (R = </a:t>
            </a:r>
            <a:r>
              <a:rPr lang="cs-CZ" dirty="0" err="1"/>
              <a:t>Recordable</a:t>
            </a:r>
            <a:r>
              <a:rPr lang="cs-CZ" dirty="0"/>
              <a:t>, jen pro jeden zápis, RW = </a:t>
            </a:r>
            <a:r>
              <a:rPr lang="cs-CZ" dirty="0" err="1"/>
              <a:t>ReWritable</a:t>
            </a:r>
            <a:r>
              <a:rPr lang="cs-CZ" dirty="0"/>
              <a:t>, pro přepisování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DVD+R </a:t>
            </a:r>
            <a:r>
              <a:rPr lang="cs-CZ" dirty="0"/>
              <a:t>DL (R = </a:t>
            </a:r>
            <a:r>
              <a:rPr lang="cs-CZ" dirty="0" err="1"/>
              <a:t>Recordable</a:t>
            </a:r>
            <a:r>
              <a:rPr lang="cs-CZ" dirty="0"/>
              <a:t>, jen pro jeden zápis, DL = </a:t>
            </a:r>
            <a:r>
              <a:rPr lang="cs-CZ" dirty="0" err="1"/>
              <a:t>DualLayer</a:t>
            </a:r>
            <a:r>
              <a:rPr lang="cs-CZ" dirty="0"/>
              <a:t>, dvě </a:t>
            </a:r>
            <a:r>
              <a:rPr lang="cs-CZ" dirty="0" smtClean="0"/>
              <a:t>vrstvy)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DVD-R/RW </a:t>
            </a:r>
            <a:r>
              <a:rPr lang="cs-CZ" dirty="0"/>
              <a:t>(R = </a:t>
            </a:r>
            <a:r>
              <a:rPr lang="cs-CZ" dirty="0" err="1"/>
              <a:t>Recordable</a:t>
            </a:r>
            <a:r>
              <a:rPr lang="cs-CZ" dirty="0"/>
              <a:t>, jen pro jeden zápis, RW = </a:t>
            </a:r>
            <a:r>
              <a:rPr lang="cs-CZ" dirty="0" err="1"/>
              <a:t>ReWritable</a:t>
            </a:r>
            <a:r>
              <a:rPr lang="cs-CZ" dirty="0"/>
              <a:t>, na </a:t>
            </a:r>
            <a:r>
              <a:rPr lang="cs-CZ" dirty="0" smtClean="0"/>
              <a:t>přepisování)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DVD-R </a:t>
            </a:r>
            <a:r>
              <a:rPr lang="cs-CZ" dirty="0"/>
              <a:t>DL (</a:t>
            </a:r>
            <a:r>
              <a:rPr lang="cs-CZ" i="1" dirty="0"/>
              <a:t>R = </a:t>
            </a:r>
            <a:r>
              <a:rPr lang="cs-CZ" i="1" dirty="0" err="1"/>
              <a:t>Recordable</a:t>
            </a:r>
            <a:r>
              <a:rPr lang="cs-CZ" dirty="0"/>
              <a:t>, jen pro jeden zápis, </a:t>
            </a:r>
            <a:r>
              <a:rPr lang="cs-CZ" i="1" dirty="0"/>
              <a:t>DL = </a:t>
            </a:r>
            <a:r>
              <a:rPr lang="cs-CZ" i="1" dirty="0" err="1"/>
              <a:t>DualLayer</a:t>
            </a:r>
            <a:r>
              <a:rPr lang="cs-CZ" dirty="0"/>
              <a:t>, dvě vrstvy) – je rozšířením předešlé technologie DVD-R o druhou vrstvu pro záznam na téměř dvojnásobek kapacity (</a:t>
            </a:r>
            <a:r>
              <a:rPr lang="cs-CZ" dirty="0" err="1"/>
              <a:t>běžne</a:t>
            </a:r>
            <a:r>
              <a:rPr lang="cs-CZ" dirty="0"/>
              <a:t> se uvádí 8,55GB</a:t>
            </a:r>
            <a:r>
              <a:rPr lang="cs-CZ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DVD-RAM</a:t>
            </a:r>
            <a:r>
              <a:rPr lang="cs-CZ" dirty="0"/>
              <a:t> – </a:t>
            </a:r>
            <a:r>
              <a:rPr lang="cs-CZ" i="1" dirty="0" err="1"/>
              <a:t>Random</a:t>
            </a:r>
            <a:r>
              <a:rPr lang="cs-CZ" i="1" dirty="0"/>
              <a:t> Access </a:t>
            </a:r>
            <a:r>
              <a:rPr lang="cs-CZ" i="1" dirty="0" err="1"/>
              <a:t>Memory</a:t>
            </a:r>
            <a:r>
              <a:rPr lang="cs-CZ" dirty="0"/>
              <a:t>, libovolně přepisovatelné médium – dá se s ním pracovat stejným způsobem jako s pevným diskem.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7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Doprava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1000</a:t>
            </a:r>
            <a:endParaRPr lang="cs-CZ" sz="3600" dirty="0"/>
          </a:p>
        </p:txBody>
      </p:sp>
      <p:sp>
        <p:nvSpPr>
          <p:cNvPr id="6" name="Zahnutá šipka doleva 5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60499" y="3168650"/>
            <a:ext cx="685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	Dělení vodní dopravy </a:t>
            </a:r>
            <a:endParaRPr lang="cs-CZ" dirty="0"/>
          </a:p>
        </p:txBody>
      </p:sp>
      <p:sp>
        <p:nvSpPr>
          <p:cNvPr id="4" name="Veselý obličej 3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9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600" dirty="0"/>
              <a:t>Média a záznam dat</a:t>
            </a:r>
            <a:br>
              <a:rPr lang="cs-CZ" sz="3600" dirty="0"/>
            </a:br>
            <a:r>
              <a:rPr lang="cs-CZ" dirty="0" smtClean="0"/>
              <a:t>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55522" y="1530350"/>
            <a:ext cx="8235103" cy="11430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cs-CZ" sz="4000" dirty="0" smtClean="0"/>
              <a:t>Kolik stránek (knih) prostého textu se vejde na pevný disk o kapacitě 1TB.</a:t>
            </a:r>
          </a:p>
          <a:p>
            <a:pPr marL="0" indent="0" algn="ctr">
              <a:buNone/>
            </a:pPr>
            <a:r>
              <a:rPr lang="cs-CZ" sz="4000" dirty="0" smtClean="0"/>
              <a:t>V počtech kusů a ve výšce sloupce knih ostavených na sebe.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3700" y="242433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byte můžeme použít k záznamu jednoho znaku (zjednodušeně), na 400 stránkách textu je cca 1 milion znaků, tedy 1MB. 1TB je 1000 GB, 1 GB je 1000 MB. </a:t>
            </a:r>
          </a:p>
          <a:p>
            <a:r>
              <a:rPr lang="cs-CZ" dirty="0" smtClean="0"/>
              <a:t>1 TB je 1 000 000 MB, tedy 1 000 000 knih, 400 000 000 stran textu nebo 5 000 000 cm/ 50 000 m, 50 km vysoký sloupec knih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91447"/>
              </p:ext>
            </p:extLst>
          </p:nvPr>
        </p:nvGraphicFramePr>
        <p:xfrm>
          <a:off x="1460500" y="3684231"/>
          <a:ext cx="7927551" cy="3520056"/>
        </p:xfrm>
        <a:graphic>
          <a:graphicData uri="http://schemas.openxmlformats.org/drawingml/2006/table">
            <a:tbl>
              <a:tblPr/>
              <a:tblGrid>
                <a:gridCol w="1132507">
                  <a:extLst>
                    <a:ext uri="{9D8B030D-6E8A-4147-A177-3AD203B41FA5}">
                      <a16:colId xmlns:a16="http://schemas.microsoft.com/office/drawing/2014/main" xmlns="" val="2797224085"/>
                    </a:ext>
                  </a:extLst>
                </a:gridCol>
                <a:gridCol w="1132507">
                  <a:extLst>
                    <a:ext uri="{9D8B030D-6E8A-4147-A177-3AD203B41FA5}">
                      <a16:colId xmlns:a16="http://schemas.microsoft.com/office/drawing/2014/main" xmlns="" val="4012721632"/>
                    </a:ext>
                  </a:extLst>
                </a:gridCol>
                <a:gridCol w="1132507">
                  <a:extLst>
                    <a:ext uri="{9D8B030D-6E8A-4147-A177-3AD203B41FA5}">
                      <a16:colId xmlns:a16="http://schemas.microsoft.com/office/drawing/2014/main" xmlns="" val="3847677468"/>
                    </a:ext>
                  </a:extLst>
                </a:gridCol>
                <a:gridCol w="2162151">
                  <a:extLst>
                    <a:ext uri="{9D8B030D-6E8A-4147-A177-3AD203B41FA5}">
                      <a16:colId xmlns:a16="http://schemas.microsoft.com/office/drawing/2014/main" xmlns="" val="476693755"/>
                    </a:ext>
                  </a:extLst>
                </a:gridCol>
                <a:gridCol w="2223868">
                  <a:extLst>
                    <a:ext uri="{9D8B030D-6E8A-4147-A177-3AD203B41FA5}">
                      <a16:colId xmlns:a16="http://schemas.microsoft.com/office/drawing/2014/main" xmlns="" val="3184051971"/>
                    </a:ext>
                  </a:extLst>
                </a:gridCol>
                <a:gridCol w="69496">
                  <a:extLst>
                    <a:ext uri="{9D8B030D-6E8A-4147-A177-3AD203B41FA5}">
                      <a16:colId xmlns:a16="http://schemas.microsoft.com/office/drawing/2014/main" xmlns="" val="2559547354"/>
                    </a:ext>
                  </a:extLst>
                </a:gridCol>
                <a:gridCol w="74515">
                  <a:extLst>
                    <a:ext uri="{9D8B030D-6E8A-4147-A177-3AD203B41FA5}">
                      <a16:colId xmlns:a16="http://schemas.microsoft.com/office/drawing/2014/main" xmlns="" val="3287073658"/>
                    </a:ext>
                  </a:extLst>
                </a:gridCol>
              </a:tblGrid>
              <a:tr h="139442">
                <a:tc>
                  <a:txBody>
                    <a:bodyPr/>
                    <a:lstStyle/>
                    <a:p>
                      <a:pPr algn="ctr"/>
                      <a:r>
                        <a:rPr lang="cs-CZ" sz="1100">
                          <a:effectLst/>
                        </a:rPr>
                        <a:t>10</a:t>
                      </a:r>
                      <a:r>
                        <a:rPr lang="cs-CZ" sz="1100" baseline="30000">
                          <a:effectLst/>
                        </a:rPr>
                        <a:t>n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>
                          <a:effectLst/>
                        </a:rPr>
                        <a:t>Předpona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>
                          <a:effectLst/>
                        </a:rPr>
                        <a:t>Značka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>
                          <a:effectLst/>
                        </a:rPr>
                        <a:t>Název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>
                          <a:effectLst/>
                        </a:rPr>
                        <a:t>Násobek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8567706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24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sng">
                          <a:solidFill>
                            <a:srgbClr val="0B0080"/>
                          </a:solidFill>
                          <a:effectLst/>
                          <a:hlinkClick r:id="rId3" tooltip="Yotta"/>
                        </a:rPr>
                        <a:t>yotta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Y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4" tooltip="Kvadrilion"/>
                        </a:rPr>
                        <a:t>kvadrilion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1 000 000 000 000 000 000 000 000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0873064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21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5" tooltip="Zetta"/>
                        </a:rPr>
                        <a:t>zetta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Z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6" tooltip="Triliarda"/>
                        </a:rPr>
                        <a:t>triliarda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1 000 000 000 000 000 000 000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4223011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18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7" tooltip="Exa"/>
                        </a:rPr>
                        <a:t>exa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E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 dirty="0">
                          <a:solidFill>
                            <a:srgbClr val="0B0080"/>
                          </a:solidFill>
                          <a:effectLst/>
                          <a:hlinkClick r:id="rId8" tooltip="Trilion"/>
                        </a:rPr>
                        <a:t>trilion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1 000 000 000 000 000 000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1666460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15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9" tooltip="Peta"/>
                        </a:rPr>
                        <a:t>peta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P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10" tooltip="Biliarda"/>
                        </a:rPr>
                        <a:t>biliarda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1 000 000 000 000 000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7752327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>
                          <a:effectLst/>
                        </a:rPr>
                        <a:t>tera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T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11" tooltip="Bilion"/>
                        </a:rPr>
                        <a:t>bilion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1 000 000 000 000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6832650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9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12" tooltip="Giga"/>
                        </a:rPr>
                        <a:t>giga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G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13" tooltip="Miliarda"/>
                        </a:rPr>
                        <a:t>miliarda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1 000 000 000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8028690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6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14" tooltip="Mega"/>
                        </a:rPr>
                        <a:t>mega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M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15" tooltip="Milion"/>
                        </a:rPr>
                        <a:t>milion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1 000 000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5735225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3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16" tooltip="Kilo"/>
                        </a:rPr>
                        <a:t>kilo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k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17" tooltip="1000 (číslo)"/>
                        </a:rPr>
                        <a:t>tisíc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1 000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8209617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18" tooltip="Hekto"/>
                        </a:rPr>
                        <a:t>hekto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h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19" tooltip="100 (číslo)"/>
                        </a:rPr>
                        <a:t>sto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100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601080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20" tooltip="Deka"/>
                        </a:rPr>
                        <a:t>deka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da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>
                          <a:solidFill>
                            <a:srgbClr val="0B0080"/>
                          </a:solidFill>
                          <a:effectLst/>
                          <a:hlinkClick r:id="rId21" tooltip="10 (číslo)"/>
                        </a:rPr>
                        <a:t>deset</a:t>
                      </a:r>
                      <a:endParaRPr lang="cs-CZ" sz="110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3225429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-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-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u="none" strike="noStrike" dirty="0">
                          <a:solidFill>
                            <a:srgbClr val="0B0080"/>
                          </a:solidFill>
                          <a:effectLst/>
                          <a:hlinkClick r:id="rId22" tooltip="1 (číslo)"/>
                        </a:rPr>
                        <a:t>jedna</a:t>
                      </a:r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</a:t>
                      </a: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100" dirty="0">
                        <a:effectLst/>
                      </a:endParaRPr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1414" marR="11414" marT="11414" marB="1141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7201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1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39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200" dirty="0" smtClean="0"/>
              <a:t>doprava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2000</a:t>
            </a:r>
            <a:endParaRPr lang="cs-CZ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Veselý obličej 5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924349" y="2940050"/>
            <a:ext cx="785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Vyjmenuj </a:t>
            </a:r>
            <a:r>
              <a:rPr lang="cs-CZ" dirty="0"/>
              <a:t>všechny typy dopravy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200" dirty="0"/>
              <a:t>Hardware Software</a:t>
            </a:r>
            <a:br>
              <a:rPr lang="cs-CZ" sz="3200" dirty="0"/>
            </a:br>
            <a:r>
              <a:rPr lang="cs-CZ" sz="3200" dirty="0" smtClean="0"/>
              <a:t>3000</a:t>
            </a:r>
            <a:endParaRPr lang="cs-CZ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" name="obrázek 1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551" y="194945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Veselý obličej 5">
            <a:hlinkClick r:id="rId4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9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sz="3200" dirty="0"/>
              <a:t>Hardware Software</a:t>
            </a:r>
            <a:br>
              <a:rPr lang="cs-CZ" sz="3200" dirty="0"/>
            </a:br>
            <a:r>
              <a:rPr lang="cs-CZ" sz="3200" dirty="0" smtClean="0"/>
              <a:t>4000</a:t>
            </a:r>
            <a:endParaRPr lang="cs-CZ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08100" y="2863850"/>
            <a:ext cx="2057400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Aplikace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90320" y="4387850"/>
            <a:ext cx="2057400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Data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32300" y="2559050"/>
            <a:ext cx="4800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Kreslící program malování</a:t>
            </a:r>
          </a:p>
          <a:p>
            <a:r>
              <a:rPr lang="cs-CZ" sz="2400" dirty="0" smtClean="0"/>
              <a:t>Textový soubor</a:t>
            </a:r>
          </a:p>
          <a:p>
            <a:r>
              <a:rPr lang="cs-CZ" sz="2400" dirty="0" smtClean="0"/>
              <a:t>Dokument textového procesoru</a:t>
            </a:r>
          </a:p>
          <a:p>
            <a:r>
              <a:rPr lang="cs-CZ" sz="2400" dirty="0" smtClean="0"/>
              <a:t>Program kalkulačka</a:t>
            </a:r>
          </a:p>
          <a:p>
            <a:r>
              <a:rPr lang="cs-CZ" sz="2400" dirty="0" smtClean="0"/>
              <a:t>Obrázek BMP</a:t>
            </a:r>
          </a:p>
          <a:p>
            <a:r>
              <a:rPr lang="cs-CZ" sz="2400" dirty="0" smtClean="0"/>
              <a:t>Stránka internetu</a:t>
            </a:r>
          </a:p>
          <a:p>
            <a:r>
              <a:rPr lang="cs-CZ" sz="2400" dirty="0" smtClean="0"/>
              <a:t>Internetový </a:t>
            </a:r>
            <a:r>
              <a:rPr lang="cs-CZ" sz="2400" dirty="0" err="1" smtClean="0"/>
              <a:t>prohížeč</a:t>
            </a:r>
            <a:endParaRPr lang="cs-CZ" sz="2400" dirty="0" smtClean="0"/>
          </a:p>
          <a:p>
            <a:r>
              <a:rPr lang="cs-CZ" sz="2400" dirty="0" smtClean="0"/>
              <a:t>CAD objekt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8500" y="1670288"/>
            <a:ext cx="871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Spojte čarou pojmy v pravé části buď s obdélníkem Aplikace nebo Data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Veselý obličej 8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Přeprava</a:t>
            </a:r>
            <a:br>
              <a:rPr lang="cs-CZ" dirty="0" smtClean="0"/>
            </a:br>
            <a:r>
              <a:rPr lang="cs-CZ" dirty="0" smtClean="0"/>
              <a:t>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50900" y="1720850"/>
            <a:ext cx="8235103" cy="1143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dirty="0" smtClean="0">
                <a:solidFill>
                  <a:schemeClr val="accent1">
                    <a:lumMod val="75000"/>
                  </a:schemeClr>
                </a:solidFill>
              </a:rPr>
              <a:t>Jaké </a:t>
            </a:r>
            <a:r>
              <a:rPr lang="cs-CZ" sz="4000" dirty="0">
                <a:solidFill>
                  <a:schemeClr val="accent1">
                    <a:lumMod val="75000"/>
                  </a:schemeClr>
                </a:solidFill>
              </a:rPr>
              <a:t>znáte druhy palet dle způsobu manipulace? 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Veselý obličej 6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0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Přeprava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3549650"/>
            <a:ext cx="8235103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/>
              <a:t>2.	Jakou plochu má europaleta? 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Veselý obličej 4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3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349" y="302610"/>
            <a:ext cx="8235103" cy="1259417"/>
          </a:xfrm>
        </p:spPr>
        <p:txBody>
          <a:bodyPr/>
          <a:lstStyle/>
          <a:p>
            <a:pPr algn="ctr"/>
            <a:r>
              <a:rPr lang="cs-CZ" dirty="0" smtClean="0"/>
              <a:t>Periferie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4349" y="3549650"/>
            <a:ext cx="8235103" cy="1143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4000" dirty="0" smtClean="0"/>
              <a:t>Má-li skener barevnou hloubku                    24 bitů, kolik odstínů dokáže rozeznat?</a:t>
            </a:r>
            <a:endParaRPr lang="cs-CZ" sz="4000" dirty="0"/>
          </a:p>
        </p:txBody>
      </p:sp>
      <p:sp>
        <p:nvSpPr>
          <p:cNvPr id="4" name="Zahnutá šipka doleva 3">
            <a:hlinkClick r:id="rId2" action="ppaction://hlinksldjump"/>
          </p:cNvPr>
          <p:cNvSpPr/>
          <p:nvPr/>
        </p:nvSpPr>
        <p:spPr>
          <a:xfrm>
            <a:off x="484604" y="6216650"/>
            <a:ext cx="975895" cy="990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Veselý obličej 4">
            <a:hlinkClick r:id="rId3" action="ppaction://hlinksldjump"/>
          </p:cNvPr>
          <p:cNvSpPr/>
          <p:nvPr/>
        </p:nvSpPr>
        <p:spPr>
          <a:xfrm>
            <a:off x="8928100" y="6233391"/>
            <a:ext cx="6858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2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570</TotalTime>
  <Words>887</Words>
  <Application>Microsoft Office PowerPoint</Application>
  <PresentationFormat>Vlastní</PresentationFormat>
  <Paragraphs>200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Arkýř</vt:lpstr>
      <vt:lpstr>Riskuj</vt:lpstr>
      <vt:lpstr>Prezentace aplikace PowerPoint</vt:lpstr>
      <vt:lpstr>Doprava 1000</vt:lpstr>
      <vt:lpstr>doprava 2000</vt:lpstr>
      <vt:lpstr>Hardware Software 3000</vt:lpstr>
      <vt:lpstr>Hardware Software 4000</vt:lpstr>
      <vt:lpstr>Přeprava 1000</vt:lpstr>
      <vt:lpstr>Přeprava  2000</vt:lpstr>
      <vt:lpstr>Periferie 3000</vt:lpstr>
      <vt:lpstr>Periferie 4000</vt:lpstr>
      <vt:lpstr>Média a záznam dat 1000</vt:lpstr>
      <vt:lpstr>Média a záznam dat 2000</vt:lpstr>
      <vt:lpstr>Média a záznam dat 3000</vt:lpstr>
      <vt:lpstr>Média a záznam dat 4000</vt:lpstr>
      <vt:lpstr>Ostatní 1000</vt:lpstr>
      <vt:lpstr>Ostatní 2000</vt:lpstr>
      <vt:lpstr>Ostatní 3000</vt:lpstr>
      <vt:lpstr>Ostatní 4000</vt:lpstr>
      <vt:lpstr>Doprava 1000</vt:lpstr>
      <vt:lpstr>Doprava 2000</vt:lpstr>
      <vt:lpstr>Hardware Software 3000</vt:lpstr>
      <vt:lpstr>Hardware Software 4000</vt:lpstr>
      <vt:lpstr>přeprava 1000</vt:lpstr>
      <vt:lpstr>Přeprava  2000</vt:lpstr>
      <vt:lpstr>Periferie 3000</vt:lpstr>
      <vt:lpstr>Periferie 4000</vt:lpstr>
      <vt:lpstr>Média a záznam dat 1000</vt:lpstr>
      <vt:lpstr>Média a záznam dat 2000</vt:lpstr>
      <vt:lpstr>Média a záznam dat 3000</vt:lpstr>
      <vt:lpstr>Média a záznam dat 4000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Kotli</dc:creator>
  <cp:lastModifiedBy>Hana Míčková</cp:lastModifiedBy>
  <cp:revision>74</cp:revision>
  <dcterms:created xsi:type="dcterms:W3CDTF">2006-08-16T00:00:00Z</dcterms:created>
  <dcterms:modified xsi:type="dcterms:W3CDTF">2019-04-17T13:12:50Z</dcterms:modified>
</cp:coreProperties>
</file>